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13"/>
  </p:notesMasterIdLst>
  <p:handoutMasterIdLst>
    <p:handoutMasterId r:id="rId14"/>
  </p:handoutMasterIdLst>
  <p:sldIdLst>
    <p:sldId id="256" r:id="rId3"/>
    <p:sldId id="327" r:id="rId4"/>
    <p:sldId id="360" r:id="rId5"/>
    <p:sldId id="352" r:id="rId6"/>
    <p:sldId id="361" r:id="rId7"/>
    <p:sldId id="337" r:id="rId8"/>
    <p:sldId id="351" r:id="rId9"/>
    <p:sldId id="343" r:id="rId10"/>
    <p:sldId id="344" r:id="rId11"/>
    <p:sldId id="263" r:id="rId12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083" autoAdjust="0"/>
    <p:restoredTop sz="81161" autoAdjust="0"/>
  </p:normalViewPr>
  <p:slideViewPr>
    <p:cSldViewPr>
      <p:cViewPr varScale="1">
        <p:scale>
          <a:sx n="118" d="100"/>
          <a:sy n="118" d="100"/>
        </p:scale>
        <p:origin x="224" y="113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840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061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The way in which the Python interpreter processes a Python program is broken down into several steps. The steps shown here are illustrative (and simplified) but the general idea is correct. </a:t>
            </a:r>
          </a:p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First the program is checked to make sure that it is valid Python, that is a check is made that the program follows all the rules of the language and that each of the commands and operations etc. is understood by the Python environment. </a:t>
            </a:r>
          </a:p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It then translates the plain text, English like commands, into a more concise intermediate format that is easier to execute on a computer.  Python can store this intermediate version in a file which is named after the original file but with a ‘.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pyc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’ extension instead of a ‘.</a:t>
            </a:r>
            <a:r>
              <a:rPr lang="en-GB" sz="1200" kern="1200" dirty="0" err="1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py</a:t>
            </a:r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’ extension (the ‘c’ in the extension indicates it contains the compiled version of the code).</a:t>
            </a:r>
          </a:p>
          <a:p>
            <a:r>
              <a:rPr lang="en-GB" sz="1200" kern="1200" dirty="0">
                <a:solidFill>
                  <a:srgbClr val="000000"/>
                </a:solidFill>
                <a:effectLst/>
                <a:latin typeface="Times New Roman" pitchFamily="18" charset="0"/>
                <a:ea typeface="+mn-ea"/>
                <a:cs typeface="+mn-cs"/>
              </a:rPr>
              <a:t>The compiled intermediate version is then executed by the interpreter.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328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00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python/" TargetMode="External"/><Relationship Id="rId3" Type="http://schemas.openxmlformats.org/officeDocument/2006/relationships/hyperlink" Target="https://en.wikipedia.org/wiki/Python_Software_Foundation" TargetMode="External"/><Relationship Id="rId7" Type="http://schemas.openxmlformats.org/officeDocument/2006/relationships/hyperlink" Target="https://wiki.python.org/moin/BeginnersGuide/Programm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motw.com/3" TargetMode="External"/><Relationship Id="rId5" Type="http://schemas.openxmlformats.org/officeDocument/2006/relationships/hyperlink" Target="https://docs.python.org/3/library/index.html" TargetMode="External"/><Relationship Id="rId4" Type="http://schemas.openxmlformats.org/officeDocument/2006/relationships/hyperlink" Target="https://docs.python.org/3/" TargetMode="External"/><Relationship Id="rId9" Type="http://schemas.openxmlformats.org/officeDocument/2006/relationships/image" Target="../media/image3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Introduction to Python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Python Intro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AA0BEF-9AA9-1148-B240-91C0D324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950" y="4457105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D6F6A3-DC75-104D-A1FC-460510DB74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83" y="4386036"/>
            <a:ext cx="2046514" cy="1147707"/>
          </a:xfrm>
          <a:prstGeom prst="rect">
            <a:avLst/>
          </a:prstGeom>
        </p:spPr>
      </p:pic>
      <p:sp>
        <p:nvSpPr>
          <p:cNvPr id="2" name="AutoShape 2" descr="Matplotlib: Python plotting — Matplotlib 3.4.1 documentation">
            <a:extLst>
              <a:ext uri="{FF2B5EF4-FFF2-40B4-BE49-F238E27FC236}">
                <a16:creationId xmlns:a16="http://schemas.microsoft.com/office/drawing/2014/main" id="{B69FB4BA-6769-1141-89E5-F52007DAF3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08F65E2-9AEA-6C47-B335-BAA44DBF7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199" y="3329215"/>
            <a:ext cx="6400800" cy="63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1313" indent="-341313" algn="l" defTabSz="449263" rtl="0" eaLnBrk="0" fontAlgn="base" hangingPunct="0">
              <a:lnSpc>
                <a:spcPct val="125000"/>
              </a:lnSpc>
              <a:spcBef>
                <a:spcPts val="7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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363" indent="-284163" algn="l" defTabSz="449263" rtl="0" eaLnBrk="0" fontAlgn="base" hangingPunct="0">
              <a:lnSpc>
                <a:spcPct val="115000"/>
              </a:lnSpc>
              <a:spcBef>
                <a:spcPts val="6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115000"/>
              </a:lnSpc>
              <a:spcBef>
                <a:spcPts val="500"/>
              </a:spcBef>
              <a:spcAft>
                <a:spcPct val="0"/>
              </a:spcAft>
              <a:buClr>
                <a:srgbClr val="00CCFF"/>
              </a:buClr>
              <a:buSzPct val="65000"/>
              <a:buFont typeface="Wingdings" pitchFamily="2" charset="2"/>
              <a:buChar char="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10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spcBef>
                <a:spcPts val="750"/>
              </a:spcBef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kern="0"/>
              <a:t>Framework Training</a:t>
            </a:r>
          </a:p>
          <a:p>
            <a:pPr marL="0" indent="0" algn="ctr" eaLnBrk="1" hangingPunct="1">
              <a:spcBef>
                <a:spcPts val="750"/>
              </a:spcBef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kern="0" dirty="0"/>
          </a:p>
        </p:txBody>
      </p:sp>
      <p:pic>
        <p:nvPicPr>
          <p:cNvPr id="11" name="Picture 2" descr="cern from cern.ch">
            <a:extLst>
              <a:ext uri="{FF2B5EF4-FFF2-40B4-BE49-F238E27FC236}">
                <a16:creationId xmlns:a16="http://schemas.microsoft.com/office/drawing/2014/main" id="{B39486A7-C4EA-044F-97F3-2C63E2758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40" y="4386036"/>
            <a:ext cx="11684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Python Versions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Where is Python Used?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Common Python Libraries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Execution Model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Running Python Programs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Where to get Python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Useful Online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Python Intro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9287F-8E47-554C-9FB0-90B1C125B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29C9D9-5483-9343-84DB-1CD80CBDB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096" y="2132856"/>
            <a:ext cx="2782168" cy="146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Versions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425884"/>
            <a:ext cx="8913681" cy="4529138"/>
          </a:xfrm>
        </p:spPr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Originates in 1980s created by Guido van Rossum 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Intended as a general-purpose programming language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Currently two main versions of Python in circulation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Python 2 and Python 3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Two versions are incompatible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Python 2 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Python 3 </a:t>
            </a:r>
          </a:p>
          <a:p>
            <a:pPr lvl="2"/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Which version to use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Python 2 still used a bit but end of life as of Jan 1</a:t>
            </a:r>
            <a:r>
              <a:rPr lang="en-GB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, 2020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Python 3 currently supported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F4706-D65F-EC48-B952-9751107577B1}"/>
              </a:ext>
            </a:extLst>
          </p:cNvPr>
          <p:cNvSpPr txBox="1"/>
          <p:nvPr/>
        </p:nvSpPr>
        <p:spPr>
          <a:xfrm>
            <a:off x="2737909" y="3917078"/>
            <a:ext cx="230425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print 'Hello World'</a:t>
            </a:r>
            <a:endParaRPr lang="en-GB" sz="6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2E436-6991-9B4A-A67D-2E58FC85141F}"/>
              </a:ext>
            </a:extLst>
          </p:cNvPr>
          <p:cNvSpPr txBox="1"/>
          <p:nvPr/>
        </p:nvSpPr>
        <p:spPr>
          <a:xfrm>
            <a:off x="2737909" y="4337259"/>
            <a:ext cx="23793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print</a:t>
            </a:r>
            <a:r>
              <a:rPr lang="en-GB" b="1" dirty="0">
                <a:solidFill>
                  <a:srgbClr val="0000FF"/>
                </a:solidFill>
                <a:latin typeface="Courier" pitchFamily="2" charset="0"/>
              </a:rPr>
              <a:t>(</a:t>
            </a:r>
            <a:r>
              <a:rPr lang="en-GB" sz="1400" dirty="0">
                <a:solidFill>
                  <a:schemeClr val="tx1"/>
                </a:solidFill>
                <a:latin typeface="Courier" pitchFamily="2" charset="0"/>
              </a:rPr>
              <a:t>'Hello World'</a:t>
            </a:r>
            <a:r>
              <a:rPr lang="en-GB" b="1" dirty="0">
                <a:solidFill>
                  <a:srgbClr val="0000FF"/>
                </a:solidFill>
                <a:latin typeface="Courier" pitchFamily="2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52FE5F-AE41-ED40-8A0B-0234F94B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264" y="383926"/>
            <a:ext cx="1862294" cy="9696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4576F8-CCBA-4884-EB2C-BEDD50A36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804" y="3118826"/>
            <a:ext cx="1469683" cy="220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53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105D-FAE2-354E-A72D-70484FC4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is Python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C368E-A50C-D741-84D0-3A94ED002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Data Analysis &amp; Web Development most common</a:t>
            </a:r>
          </a:p>
          <a:p>
            <a:pPr lvl="1"/>
            <a:r>
              <a:rPr lang="en-GB" sz="2000" dirty="0"/>
              <a:t>Machine Learning catching 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9818A-69A7-CD40-999A-9C04CFE46B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71A0C-92AB-8D45-8352-694E71BA88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BFEC5-8D15-D943-9F1C-3C0229949A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8" name="Picture 7" descr="python-logo.png">
            <a:extLst>
              <a:ext uri="{FF2B5EF4-FFF2-40B4-BE49-F238E27FC236}">
                <a16:creationId xmlns:a16="http://schemas.microsoft.com/office/drawing/2014/main" id="{F30EA7FA-44D4-0BC7-30F1-5D884CFA2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60" y="592227"/>
            <a:ext cx="769714" cy="7697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17ABC1-D7F1-6BA2-8B49-B09FB77E38AF}"/>
              </a:ext>
            </a:extLst>
          </p:cNvPr>
          <p:cNvSpPr/>
          <p:nvPr/>
        </p:nvSpPr>
        <p:spPr>
          <a:xfrm>
            <a:off x="2167338" y="6210854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https://</a:t>
            </a:r>
            <a:r>
              <a:rPr lang="en-GB" dirty="0" err="1">
                <a:solidFill>
                  <a:schemeClr val="tx1"/>
                </a:solidFill>
              </a:rPr>
              <a:t>www.jetbrains.com</a:t>
            </a:r>
            <a:r>
              <a:rPr lang="en-GB" dirty="0">
                <a:solidFill>
                  <a:schemeClr val="tx1"/>
                </a:solidFill>
              </a:rPr>
              <a:t>/</a:t>
            </a:r>
            <a:r>
              <a:rPr lang="en-GB" dirty="0" err="1">
                <a:solidFill>
                  <a:schemeClr val="tx1"/>
                </a:solidFill>
              </a:rPr>
              <a:t>lp</a:t>
            </a:r>
            <a:r>
              <a:rPr lang="en-GB" dirty="0">
                <a:solidFill>
                  <a:schemeClr val="tx1"/>
                </a:solidFill>
              </a:rPr>
              <a:t>/devecosystem-2022/python/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C2AC06-AE98-85AE-B723-EF4103FEC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74" y="2615694"/>
            <a:ext cx="7772400" cy="339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5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4937C-E204-C741-AF7F-0C24DEBC0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Common Python </a:t>
            </a:r>
            <a:r>
              <a:rPr lang="en-GB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727BD-F82E-4E42-82E1-EDF6953B4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600200"/>
            <a:ext cx="4169668" cy="604664"/>
          </a:xfrm>
        </p:spPr>
        <p:txBody>
          <a:bodyPr/>
          <a:lstStyle/>
          <a:p>
            <a:r>
              <a:rPr lang="en-GB" sz="2400" dirty="0"/>
              <a:t>Data Science Libraries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E8A00-243F-DD43-93BE-496003B2B76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DE6B8-D370-ED45-A622-58433E35C0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80456-1129-9647-8F46-028B1FDFF1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3214B-7941-644B-8C37-C4D4A23F0BF9}"/>
              </a:ext>
            </a:extLst>
          </p:cNvPr>
          <p:cNvSpPr txBox="1"/>
          <p:nvPr/>
        </p:nvSpPr>
        <p:spPr>
          <a:xfrm>
            <a:off x="71252" y="57476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9D6FAC-555D-E84D-B28E-B9E32A71D08C}"/>
              </a:ext>
            </a:extLst>
          </p:cNvPr>
          <p:cNvSpPr txBox="1">
            <a:spLocks/>
          </p:cNvSpPr>
          <p:nvPr/>
        </p:nvSpPr>
        <p:spPr bwMode="auto">
          <a:xfrm>
            <a:off x="5902113" y="4014491"/>
            <a:ext cx="3482809" cy="6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1313" indent="-341313" algn="l" defTabSz="449263" rtl="0" eaLnBrk="0" fontAlgn="base" hangingPunct="0">
              <a:lnSpc>
                <a:spcPct val="125000"/>
              </a:lnSpc>
              <a:spcBef>
                <a:spcPts val="7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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1363" indent="-284163" algn="l" defTabSz="449263" rtl="0" eaLnBrk="0" fontAlgn="base" hangingPunct="0">
              <a:lnSpc>
                <a:spcPct val="115000"/>
              </a:lnSpc>
              <a:spcBef>
                <a:spcPts val="600"/>
              </a:spcBef>
              <a:spcAft>
                <a:spcPct val="0"/>
              </a:spcAft>
              <a:buClr>
                <a:srgbClr val="170199"/>
              </a:buClr>
              <a:buSzPct val="75000"/>
              <a:buFont typeface="Wingdings" pitchFamily="2" charset="2"/>
              <a:buChar char="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115000"/>
              </a:lnSpc>
              <a:spcBef>
                <a:spcPts val="500"/>
              </a:spcBef>
              <a:spcAft>
                <a:spcPct val="0"/>
              </a:spcAft>
              <a:buClr>
                <a:srgbClr val="00CCFF"/>
              </a:buClr>
              <a:buSzPct val="65000"/>
              <a:buFont typeface="Wingdings" pitchFamily="2" charset="2"/>
              <a:buChar char="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10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49263" rtl="0" fontAlgn="base">
              <a:lnSpc>
                <a:spcPct val="110000"/>
              </a:lnSpc>
              <a:spcBef>
                <a:spcPts val="450"/>
              </a:spcBef>
              <a:spcAft>
                <a:spcPct val="0"/>
              </a:spcAft>
              <a:buClr>
                <a:srgbClr val="170199"/>
              </a:buClr>
              <a:buSzPct val="80000"/>
              <a:buFont typeface="Wingdings" pitchFamily="2" charset="2"/>
              <a:buChar char="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kern="0" dirty="0"/>
              <a:t>Web Frameworks</a:t>
            </a:r>
          </a:p>
        </p:txBody>
      </p:sp>
      <p:pic>
        <p:nvPicPr>
          <p:cNvPr id="11" name="Picture 10" descr="python-logo.png">
            <a:extLst>
              <a:ext uri="{FF2B5EF4-FFF2-40B4-BE49-F238E27FC236}">
                <a16:creationId xmlns:a16="http://schemas.microsoft.com/office/drawing/2014/main" id="{C43ED057-B7F8-2A49-84D0-4A49DA79F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60" y="592227"/>
            <a:ext cx="769714" cy="769714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F88C8051-5790-F546-BF09-EC1C1ACA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113" y="2431760"/>
            <a:ext cx="2389863" cy="4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What's new with TensorFlow 2.0? - jzuern.github.io">
            <a:extLst>
              <a:ext uri="{FF2B5EF4-FFF2-40B4-BE49-F238E27FC236}">
                <a16:creationId xmlns:a16="http://schemas.microsoft.com/office/drawing/2014/main" id="{E8774F09-6414-8546-92D7-97575DF4A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328" y="3019267"/>
            <a:ext cx="948812" cy="57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DE4744FD-C4F3-0844-8719-C358E0624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297" y="3317148"/>
            <a:ext cx="1065203" cy="57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ciPy and NumPy - Full Stack Python">
            <a:extLst>
              <a:ext uri="{FF2B5EF4-FFF2-40B4-BE49-F238E27FC236}">
                <a16:creationId xmlns:a16="http://schemas.microsoft.com/office/drawing/2014/main" id="{6EE46761-6818-C641-9FA2-7D908453F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353" y="2890948"/>
            <a:ext cx="1480944" cy="5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andas (software) - Wikipedia">
            <a:extLst>
              <a:ext uri="{FF2B5EF4-FFF2-40B4-BE49-F238E27FC236}">
                <a16:creationId xmlns:a16="http://schemas.microsoft.com/office/drawing/2014/main" id="{F276E664-641E-2E49-A1D0-6D025BF85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136" y="1663671"/>
            <a:ext cx="1855826" cy="7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612B1944-5A2E-5D47-B025-DBFE1E5F6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305" y="1400532"/>
            <a:ext cx="2144688" cy="96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tructuring a Large Production Flask Application | by Arash Soheili | Level  Up Coding">
            <a:extLst>
              <a:ext uri="{FF2B5EF4-FFF2-40B4-BE49-F238E27FC236}">
                <a16:creationId xmlns:a16="http://schemas.microsoft.com/office/drawing/2014/main" id="{DA314FAC-C150-7B4A-AB1B-D7E07AAA1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4765660"/>
            <a:ext cx="1424311" cy="79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Django Community | Django">
            <a:extLst>
              <a:ext uri="{FF2B5EF4-FFF2-40B4-BE49-F238E27FC236}">
                <a16:creationId xmlns:a16="http://schemas.microsoft.com/office/drawing/2014/main" id="{87273B6E-7A2A-274C-A53F-4F97CC40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16" y="5288990"/>
            <a:ext cx="1302376" cy="59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FastAPI">
            <a:extLst>
              <a:ext uri="{FF2B5EF4-FFF2-40B4-BE49-F238E27FC236}">
                <a16:creationId xmlns:a16="http://schemas.microsoft.com/office/drawing/2014/main" id="{3E8C812A-1698-244F-B79E-F7743FC79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51" y="5811508"/>
            <a:ext cx="2130853" cy="76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86B12-AFF9-ADFD-1042-3CD74BFCA4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391" y="2059148"/>
            <a:ext cx="4313427" cy="26284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59AB79-F1D4-9A90-2554-C0B0419FB82A}"/>
              </a:ext>
            </a:extLst>
          </p:cNvPr>
          <p:cNvSpPr/>
          <p:nvPr/>
        </p:nvSpPr>
        <p:spPr>
          <a:xfrm>
            <a:off x="2243304" y="46176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https://</a:t>
            </a:r>
            <a:r>
              <a:rPr lang="en-GB" dirty="0" err="1">
                <a:solidFill>
                  <a:schemeClr val="tx1"/>
                </a:solidFill>
              </a:rPr>
              <a:t>www.jetbrains.com</a:t>
            </a:r>
            <a:r>
              <a:rPr lang="en-GB" dirty="0">
                <a:solidFill>
                  <a:schemeClr val="tx1"/>
                </a:solidFill>
              </a:rPr>
              <a:t>/</a:t>
            </a:r>
            <a:r>
              <a:rPr lang="en-GB" dirty="0" err="1">
                <a:solidFill>
                  <a:schemeClr val="tx1"/>
                </a:solidFill>
              </a:rPr>
              <a:t>lp</a:t>
            </a:r>
            <a:r>
              <a:rPr lang="en-GB" dirty="0">
                <a:solidFill>
                  <a:schemeClr val="tx1"/>
                </a:solidFill>
              </a:rPr>
              <a:t>/devecosystem-2022/python/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1D2EEE-2833-F07D-CCAF-C34C419DB5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6061" y="4491704"/>
            <a:ext cx="3791977" cy="2032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EFF056-8E62-980B-C5C2-8D5DA93930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56713" y="4565908"/>
            <a:ext cx="825764" cy="64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7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8843E-373E-774E-AD92-52A15467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Execution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B4C64-711B-D94B-BBEF-00FF3C6C7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Not a precompiled language</a:t>
            </a:r>
          </a:p>
          <a:p>
            <a:pPr lvl="1"/>
            <a:r>
              <a:rPr lang="en-US" sz="2000" dirty="0"/>
              <a:t>But not exactly an interpreted language either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Simplified process illustrative of behaviour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A6476-ECE9-CC49-B583-6F736BF866A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1DDFE-5705-4F41-AD71-1CD534E13D0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547F0-5549-3E4B-B8D3-7936647748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3A2E1-2059-024A-B231-1C47FA4B5FE4}"/>
              </a:ext>
            </a:extLst>
          </p:cNvPr>
          <p:cNvSpPr/>
          <p:nvPr/>
        </p:nvSpPr>
        <p:spPr>
          <a:xfrm>
            <a:off x="632094" y="3603193"/>
            <a:ext cx="1534511" cy="783435"/>
          </a:xfrm>
          <a:prstGeom prst="rect">
            <a:avLst/>
          </a:prstGeom>
          <a:solidFill>
            <a:srgbClr val="FFD2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hello.py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B2C097-0F4A-4542-892B-70358BBFD37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166605" y="3994911"/>
            <a:ext cx="770171" cy="0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43580-8F59-5F4C-B9F6-5A767613EACD}"/>
              </a:ext>
            </a:extLst>
          </p:cNvPr>
          <p:cNvSpPr/>
          <p:nvPr/>
        </p:nvSpPr>
        <p:spPr>
          <a:xfrm>
            <a:off x="2936776" y="3094811"/>
            <a:ext cx="1929284" cy="1800200"/>
          </a:xfrm>
          <a:prstGeom prst="roundRect">
            <a:avLst/>
          </a:prstGeom>
          <a:solidFill>
            <a:srgbClr val="BEFF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Python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E6D8AD-77FA-AE45-97A9-7043422E7F98}"/>
              </a:ext>
            </a:extLst>
          </p:cNvPr>
          <p:cNvSpPr txBox="1"/>
          <p:nvPr/>
        </p:nvSpPr>
        <p:spPr>
          <a:xfrm>
            <a:off x="6357582" y="2831877"/>
            <a:ext cx="256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Check the Program is valid  and well formed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F53DF-C0FB-7F4F-B17B-5150A4551B66}"/>
              </a:ext>
            </a:extLst>
          </p:cNvPr>
          <p:cNvSpPr txBox="1"/>
          <p:nvPr/>
        </p:nvSpPr>
        <p:spPr>
          <a:xfrm>
            <a:off x="6370463" y="3710220"/>
            <a:ext cx="3326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(Dynamically) Compile </a:t>
            </a:r>
          </a:p>
          <a:p>
            <a:r>
              <a:rPr lang="en-US" dirty="0">
                <a:solidFill>
                  <a:schemeClr val="tx1"/>
                </a:solidFill>
              </a:rPr>
              <a:t>Into the Intermediate language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C5FE6-BEEE-B445-BC4B-DF112ACD5864}"/>
              </a:ext>
            </a:extLst>
          </p:cNvPr>
          <p:cNvSpPr txBox="1"/>
          <p:nvPr/>
        </p:nvSpPr>
        <p:spPr>
          <a:xfrm>
            <a:off x="6370464" y="4587239"/>
            <a:ext cx="2473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Run the intermediate</a:t>
            </a:r>
          </a:p>
          <a:p>
            <a:r>
              <a:rPr lang="en-US" dirty="0">
                <a:solidFill>
                  <a:schemeClr val="tx1"/>
                </a:solidFill>
              </a:rPr>
              <a:t>version of the program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E01167-1CA7-D944-91C5-4FFD0882B763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866060" y="3079341"/>
            <a:ext cx="1371252" cy="915570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F85DE2-0AB4-4A47-9DBA-529FCF9E3593}"/>
              </a:ext>
            </a:extLst>
          </p:cNvPr>
          <p:cNvCxnSpPr>
            <a:cxnSpLocks/>
          </p:cNvCxnSpPr>
          <p:nvPr/>
        </p:nvCxnSpPr>
        <p:spPr>
          <a:xfrm flipV="1">
            <a:off x="4902965" y="3988135"/>
            <a:ext cx="1363989" cy="6776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AFEB57-C07E-0D42-84F0-8DED108BA67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866060" y="3994911"/>
            <a:ext cx="1343232" cy="785748"/>
          </a:xfrm>
          <a:prstGeom prst="straightConnector1">
            <a:avLst/>
          </a:prstGeom>
          <a:ln w="3492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B89CB7B-97FA-7B4F-8442-121AAE059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55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CA12-B96F-B24B-81C8-25D87FCD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5DF84-EE88-5945-95E8-F903AEC04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1600200"/>
            <a:ext cx="9064493" cy="4529138"/>
          </a:xfrm>
        </p:spPr>
        <p:txBody>
          <a:bodyPr/>
          <a:lstStyle/>
          <a:p>
            <a:r>
              <a:rPr lang="en-US" sz="2400" dirty="0"/>
              <a:t>Several Python IDEs available </a:t>
            </a:r>
          </a:p>
          <a:p>
            <a:pPr lvl="1"/>
            <a:r>
              <a:rPr lang="en-US" sz="1800" dirty="0"/>
              <a:t>PyCharm</a:t>
            </a:r>
          </a:p>
          <a:p>
            <a:pPr lvl="2"/>
            <a:r>
              <a:rPr lang="en-US" sz="1400" dirty="0"/>
              <a:t>both free version</a:t>
            </a:r>
          </a:p>
          <a:p>
            <a:pPr lvl="2"/>
            <a:r>
              <a:rPr lang="en-US" sz="1400" dirty="0"/>
              <a:t>and commercial</a:t>
            </a:r>
          </a:p>
          <a:p>
            <a:pPr lvl="1"/>
            <a:r>
              <a:rPr lang="en-US" sz="1800" dirty="0"/>
              <a:t>Visual Studio Code</a:t>
            </a:r>
          </a:p>
          <a:p>
            <a:pPr lvl="2"/>
            <a:r>
              <a:rPr lang="en-US" sz="1400" dirty="0"/>
              <a:t>Free IDE from Microsoft</a:t>
            </a:r>
          </a:p>
          <a:p>
            <a:pPr lvl="1"/>
            <a:r>
              <a:rPr lang="en-US" sz="1800" dirty="0"/>
              <a:t>Spyder</a:t>
            </a:r>
          </a:p>
          <a:p>
            <a:pPr lvl="2"/>
            <a:r>
              <a:rPr lang="en-US" sz="1400" dirty="0"/>
              <a:t>scientific dev apps</a:t>
            </a:r>
          </a:p>
          <a:p>
            <a:pPr lvl="1"/>
            <a:r>
              <a:rPr lang="en-US" sz="1800" dirty="0"/>
              <a:t>Eclipse + </a:t>
            </a:r>
            <a:r>
              <a:rPr lang="en-US" sz="1800" dirty="0" err="1"/>
              <a:t>PyDev</a:t>
            </a:r>
            <a:r>
              <a:rPr lang="en-US" sz="1800" dirty="0"/>
              <a:t> plugin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Jupyter Notebooks</a:t>
            </a:r>
          </a:p>
          <a:p>
            <a:pPr lvl="2"/>
            <a:r>
              <a:rPr lang="en-US" sz="1400" dirty="0"/>
              <a:t>target data analysis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CEDF9-86A2-554C-B3C0-D0B5B08CF16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576BD-0481-5C40-890E-7A86CE7FC40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29EE-4FA7-5840-8B5B-B90883A1CC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099525F-F182-5246-B6E2-B069CE495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956" y="2060848"/>
            <a:ext cx="4762550" cy="434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DE9CFC-BF3A-8645-A0BD-32A847A4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149" y="2100409"/>
            <a:ext cx="720080" cy="720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290EB6-807D-E040-BD52-D322AF23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649" y="3126596"/>
            <a:ext cx="604808" cy="6048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7B8644-96D7-1F40-9E0B-2D0110E4B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973" y="3767109"/>
            <a:ext cx="720080" cy="7200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0F6018-60FF-5D4E-B24F-F8796EB10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368" y="4909551"/>
            <a:ext cx="469167" cy="4398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8237B9-2958-CF4D-9CA8-48E2C87FE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1133" y="4909551"/>
            <a:ext cx="1060574" cy="3987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934D62-E53B-B34E-AEAF-0BD9A4AEF6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2204" y="5572843"/>
            <a:ext cx="480441" cy="556495"/>
          </a:xfrm>
          <a:prstGeom prst="rect">
            <a:avLst/>
          </a:prstGeom>
        </p:spPr>
      </p:pic>
      <p:pic>
        <p:nvPicPr>
          <p:cNvPr id="14" name="Picture 13" descr="python-logo.png">
            <a:extLst>
              <a:ext uri="{FF2B5EF4-FFF2-40B4-BE49-F238E27FC236}">
                <a16:creationId xmlns:a16="http://schemas.microsoft.com/office/drawing/2014/main" id="{13BF91D2-FB5A-1C40-997E-A6DF9F9A00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60" y="592227"/>
            <a:ext cx="769714" cy="7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58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D934-E61A-DC4A-B596-5B630BCB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B1F8A-146A-714F-BE47-ED291A9D2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54" y="1619278"/>
            <a:ext cx="8913681" cy="5050082"/>
          </a:xfrm>
        </p:spPr>
        <p:txBody>
          <a:bodyPr/>
          <a:lstStyle/>
          <a:p>
            <a:r>
              <a:rPr lang="en-GB" sz="2000" dirty="0"/>
              <a:t>Python Software Foundation </a:t>
            </a:r>
          </a:p>
          <a:p>
            <a:pPr lvl="2"/>
            <a:r>
              <a:rPr lang="en-GB" sz="1600" dirty="0">
                <a:hlinkClick r:id="rId3"/>
              </a:rPr>
              <a:t>https://en.wikipedia.org/wiki/Python_Software_Foundation</a:t>
            </a:r>
            <a:r>
              <a:rPr lang="en-GB" sz="1600" dirty="0"/>
              <a:t> </a:t>
            </a:r>
          </a:p>
          <a:p>
            <a:r>
              <a:rPr lang="en-GB" sz="2000" dirty="0"/>
              <a:t>The main Python 3 documentation site </a:t>
            </a:r>
          </a:p>
          <a:p>
            <a:pPr lvl="2"/>
            <a:r>
              <a:rPr lang="en-GB" sz="1600" dirty="0">
                <a:hlinkClick r:id="rId4"/>
              </a:rPr>
              <a:t>https://docs.python.org/3/</a:t>
            </a:r>
            <a:r>
              <a:rPr lang="en-GB" sz="1600" dirty="0"/>
              <a:t> </a:t>
            </a:r>
          </a:p>
          <a:p>
            <a:r>
              <a:rPr lang="en-GB" sz="2000" dirty="0"/>
              <a:t>List of all the </a:t>
            </a:r>
            <a:r>
              <a:rPr lang="en-GB" sz="2000" dirty="0" err="1"/>
              <a:t>builtin</a:t>
            </a:r>
            <a:r>
              <a:rPr lang="en-GB" sz="2000" dirty="0"/>
              <a:t> features </a:t>
            </a:r>
          </a:p>
          <a:p>
            <a:pPr lvl="2"/>
            <a:r>
              <a:rPr lang="en-GB" sz="1600" dirty="0">
                <a:hlinkClick r:id="rId5"/>
              </a:rPr>
              <a:t>https://docs.python.org/3/library/index.html</a:t>
            </a:r>
            <a:r>
              <a:rPr lang="en-GB" sz="1600" dirty="0"/>
              <a:t> </a:t>
            </a:r>
          </a:p>
          <a:p>
            <a:r>
              <a:rPr lang="en-GB" sz="2000" dirty="0"/>
              <a:t>Python 3 Module of the week site </a:t>
            </a:r>
          </a:p>
          <a:p>
            <a:pPr lvl="2"/>
            <a:r>
              <a:rPr lang="en-GB" sz="1600" dirty="0">
                <a:hlinkClick r:id="rId6"/>
              </a:rPr>
              <a:t>https://pymotw.com/3</a:t>
            </a:r>
            <a:r>
              <a:rPr lang="en-GB" sz="1600" dirty="0"/>
              <a:t> </a:t>
            </a:r>
          </a:p>
          <a:p>
            <a:r>
              <a:rPr lang="en-GB" sz="2000" dirty="0"/>
              <a:t>Python Resources</a:t>
            </a:r>
          </a:p>
          <a:p>
            <a:pPr lvl="2"/>
            <a:r>
              <a:rPr lang="en-GB" sz="1600" dirty="0">
                <a:hlinkClick r:id="rId7"/>
              </a:rPr>
              <a:t>https://wiki.python.org/moin/BeginnersGuide/Programmers</a:t>
            </a:r>
            <a:endParaRPr lang="en-GB" sz="1600" dirty="0"/>
          </a:p>
          <a:p>
            <a:r>
              <a:rPr lang="en-GB" sz="2000" dirty="0"/>
              <a:t>W3 School Intro to Python</a:t>
            </a:r>
          </a:p>
          <a:p>
            <a:pPr lvl="2"/>
            <a:r>
              <a:rPr lang="en-GB" sz="1600" dirty="0">
                <a:hlinkClick r:id="rId8"/>
              </a:rPr>
              <a:t>https://www.w3schools.com/python/</a:t>
            </a:r>
            <a:r>
              <a:rPr lang="en-GB" sz="16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427C3-B1CB-2E4B-B80B-682951972B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17/07/23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CC00B-63FE-F24B-9C2A-DCE63431E1C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E62BA-8AD5-374F-801B-BF6D242655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FAB2E-446F-F648-B487-EF3BA9EA0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1152" y="494536"/>
            <a:ext cx="2697088" cy="9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49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659AE-0BD2-AF4C-9E6D-9B9773CE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Python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3DE56-186A-3046-B554-E62147CFF70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17/07/23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EE871-10AC-064C-9291-63AD8AACE05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Python Intro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3443C-16F1-9243-AD76-9016905D37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20AD4-9CEF-F44A-8093-8A42ABF73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872" y="692696"/>
            <a:ext cx="570992" cy="5709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AEFC3C-AA04-164F-BB09-6F0399B0A75E}"/>
              </a:ext>
            </a:extLst>
          </p:cNvPr>
          <p:cNvSpPr/>
          <p:nvPr/>
        </p:nvSpPr>
        <p:spPr>
          <a:xfrm>
            <a:off x="495300" y="1572691"/>
            <a:ext cx="3749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https://</a:t>
            </a:r>
            <a:r>
              <a:rPr lang="en-GB" dirty="0" err="1">
                <a:solidFill>
                  <a:schemeClr val="tx1"/>
                </a:solidFill>
              </a:rPr>
              <a:t>www.python.org</a:t>
            </a:r>
            <a:r>
              <a:rPr lang="en-GB" dirty="0">
                <a:solidFill>
                  <a:schemeClr val="tx1"/>
                </a:solidFill>
              </a:rPr>
              <a:t>/downloads/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3A402-F17C-ED2C-5C05-451A83B8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045" y="1942023"/>
            <a:ext cx="7350323" cy="450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5225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562</Words>
  <Application>Microsoft Macintosh PowerPoint</Application>
  <PresentationFormat>A4 Paper (210x297 mm)</PresentationFormat>
  <Paragraphs>120</Paragraphs>
  <Slides>10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Courier</vt:lpstr>
      <vt:lpstr>Garamond</vt:lpstr>
      <vt:lpstr>Times New Roman</vt:lpstr>
      <vt:lpstr>Verdana</vt:lpstr>
      <vt:lpstr>Wingdings</vt:lpstr>
      <vt:lpstr>Default Design</vt:lpstr>
      <vt:lpstr>1_Default Design</vt:lpstr>
      <vt:lpstr>Introduction to Python</vt:lpstr>
      <vt:lpstr>Plan for Session</vt:lpstr>
      <vt:lpstr>Python Versions</vt:lpstr>
      <vt:lpstr>Where is Python Used?</vt:lpstr>
      <vt:lpstr>Common Python Libraries</vt:lpstr>
      <vt:lpstr>Python Execution Model</vt:lpstr>
      <vt:lpstr>Python IDEs</vt:lpstr>
      <vt:lpstr>Useful Resources</vt:lpstr>
      <vt:lpstr>Where to get Python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John Hunt</cp:lastModifiedBy>
  <cp:revision>155</cp:revision>
  <dcterms:modified xsi:type="dcterms:W3CDTF">2023-10-24T09:16:08Z</dcterms:modified>
</cp:coreProperties>
</file>